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83A6464D-077E-4727-97D3-0A77414834F8}" type="datetimeFigureOut">
              <a:rPr lang="en-US" smtClean="0"/>
              <a:pPr/>
              <a:t>11/6/2025</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DB41BF9C-C41F-429A-9132-1D9CCE92152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3A6464D-077E-4727-97D3-0A77414834F8}" type="datetimeFigureOut">
              <a:rPr lang="en-US" smtClean="0"/>
              <a:pPr/>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41BF9C-C41F-429A-9132-1D9CCE92152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83A6464D-077E-4727-97D3-0A77414834F8}" type="datetimeFigureOut">
              <a:rPr lang="en-US" smtClean="0"/>
              <a:pPr/>
              <a:t>11/6/2025</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DB41BF9C-C41F-429A-9132-1D9CCE92152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3A6464D-077E-4727-97D3-0A77414834F8}" type="datetimeFigureOut">
              <a:rPr lang="en-US" smtClean="0"/>
              <a:pPr/>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DB41BF9C-C41F-429A-9132-1D9CCE921524}"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83A6464D-077E-4727-97D3-0A77414834F8}" type="datetimeFigureOut">
              <a:rPr lang="en-US" smtClean="0"/>
              <a:pPr/>
              <a:t>11/6/2025</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DB41BF9C-C41F-429A-9132-1D9CCE921524}"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83A6464D-077E-4727-97D3-0A77414834F8}" type="datetimeFigureOut">
              <a:rPr lang="en-US" smtClean="0"/>
              <a:pPr/>
              <a:t>11/6/2025</a:t>
            </a:fld>
            <a:endParaRPr lang="en-US"/>
          </a:p>
        </p:txBody>
      </p:sp>
      <p:sp>
        <p:nvSpPr>
          <p:cNvPr id="10" name="Slide Number Placeholder 9"/>
          <p:cNvSpPr>
            <a:spLocks noGrp="1"/>
          </p:cNvSpPr>
          <p:nvPr>
            <p:ph type="sldNum" sz="quarter" idx="16"/>
          </p:nvPr>
        </p:nvSpPr>
        <p:spPr/>
        <p:txBody>
          <a:bodyPr rtlCol="0"/>
          <a:lstStyle/>
          <a:p>
            <a:fld id="{DB41BF9C-C41F-429A-9132-1D9CCE921524}"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83A6464D-077E-4727-97D3-0A77414834F8}" type="datetimeFigureOut">
              <a:rPr lang="en-US" smtClean="0"/>
              <a:pPr/>
              <a:t>11/6/2025</a:t>
            </a:fld>
            <a:endParaRPr lang="en-US"/>
          </a:p>
        </p:txBody>
      </p:sp>
      <p:sp>
        <p:nvSpPr>
          <p:cNvPr id="12" name="Slide Number Placeholder 11"/>
          <p:cNvSpPr>
            <a:spLocks noGrp="1"/>
          </p:cNvSpPr>
          <p:nvPr>
            <p:ph type="sldNum" sz="quarter" idx="16"/>
          </p:nvPr>
        </p:nvSpPr>
        <p:spPr/>
        <p:txBody>
          <a:bodyPr rtlCol="0"/>
          <a:lstStyle/>
          <a:p>
            <a:fld id="{DB41BF9C-C41F-429A-9132-1D9CCE921524}"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3A6464D-077E-4727-97D3-0A77414834F8}" type="datetimeFigureOut">
              <a:rPr lang="en-US" smtClean="0"/>
              <a:pPr/>
              <a:t>11/6/2025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DB41BF9C-C41F-429A-9132-1D9CCE92152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A6464D-077E-4727-97D3-0A77414834F8}" type="datetimeFigureOut">
              <a:rPr lang="en-US" smtClean="0"/>
              <a:pPr/>
              <a:t>11/6/2025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DB41BF9C-C41F-429A-9132-1D9CCE92152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3A6464D-077E-4727-97D3-0A77414834F8}" type="datetimeFigureOut">
              <a:rPr lang="en-US" smtClean="0"/>
              <a:pPr/>
              <a:t>11/6/2025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DB41BF9C-C41F-429A-9132-1D9CCE921524}"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83A6464D-077E-4727-97D3-0A77414834F8}" type="datetimeFigureOut">
              <a:rPr lang="en-US" smtClean="0"/>
              <a:pPr/>
              <a:t>11/6/2025</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DB41BF9C-C41F-429A-9132-1D9CCE921524}"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83A6464D-077E-4727-97D3-0A77414834F8}" type="datetimeFigureOut">
              <a:rPr lang="en-US" smtClean="0"/>
              <a:pPr/>
              <a:t>11/6/2025</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DB41BF9C-C41F-429A-9132-1D9CCE92152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01"/>
            <a:ext cx="7772400" cy="3886200"/>
          </a:xfrm>
        </p:spPr>
        <p:txBody>
          <a:bodyPr>
            <a:normAutofit fontScale="90000"/>
          </a:bodyPr>
          <a:lstStyle/>
          <a:p>
            <a:r>
              <a:rPr lang="en-US" dirty="0" smtClean="0"/>
              <a:t>Role &amp; Responsibilities of Presiding Elders:  Guidance and Integration of Independent Congregations/Churches Seeking Affiliation to AME Zion Church</a:t>
            </a:r>
            <a:endParaRPr lang="en-US" dirty="0"/>
          </a:p>
        </p:txBody>
      </p:sp>
      <p:sp>
        <p:nvSpPr>
          <p:cNvPr id="4" name="TextBox 3"/>
          <p:cNvSpPr txBox="1"/>
          <p:nvPr/>
        </p:nvSpPr>
        <p:spPr>
          <a:xfrm>
            <a:off x="1143000" y="4572000"/>
            <a:ext cx="7086600" cy="1938992"/>
          </a:xfrm>
          <a:prstGeom prst="rect">
            <a:avLst/>
          </a:prstGeom>
          <a:noFill/>
        </p:spPr>
        <p:txBody>
          <a:bodyPr wrap="square" rtlCol="0">
            <a:spAutoFit/>
          </a:bodyPr>
          <a:lstStyle/>
          <a:p>
            <a:pPr algn="ctr"/>
            <a:r>
              <a:rPr lang="en-US" sz="2400" dirty="0" smtClean="0"/>
              <a:t>Northeastern Episcopal District</a:t>
            </a:r>
          </a:p>
          <a:p>
            <a:pPr algn="ctr"/>
            <a:r>
              <a:rPr lang="en-US" sz="2400" dirty="0" smtClean="0"/>
              <a:t>African Methodist Episcopal Zion Church</a:t>
            </a:r>
          </a:p>
          <a:p>
            <a:pPr algn="ctr"/>
            <a:r>
              <a:rPr lang="en-US" sz="2400" dirty="0" smtClean="0"/>
              <a:t>Bishop George D. Crenshaw, Facilitator</a:t>
            </a:r>
          </a:p>
          <a:p>
            <a:pPr algn="ctr"/>
            <a:endParaRPr lang="en-US" sz="2400" dirty="0" smtClean="0"/>
          </a:p>
          <a:p>
            <a:pPr algn="ctr"/>
            <a:r>
              <a:rPr lang="en-US" sz="2400" b="1" dirty="0" smtClean="0"/>
              <a:t>PRESIDING ELDERS’ RETREAT</a:t>
            </a:r>
            <a:endParaRPr lang="en-US" sz="24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Foster Unity and Collaboration</a:t>
            </a:r>
            <a:endParaRPr lang="en-US" dirty="0"/>
          </a:p>
        </p:txBody>
      </p:sp>
      <p:sp>
        <p:nvSpPr>
          <p:cNvPr id="3" name="Content Placeholder 2"/>
          <p:cNvSpPr>
            <a:spLocks noGrp="1"/>
          </p:cNvSpPr>
          <p:nvPr>
            <p:ph sz="quarter" idx="1"/>
          </p:nvPr>
        </p:nvSpPr>
        <p:spPr/>
        <p:txBody>
          <a:bodyPr>
            <a:normAutofit fontScale="92500"/>
          </a:bodyPr>
          <a:lstStyle/>
          <a:p>
            <a:r>
              <a:rPr lang="en-US" dirty="0" smtClean="0"/>
              <a:t>This simply means that during the process of prospecting new churches, we take care in making all potential churches feel comfortable and “at home.” </a:t>
            </a:r>
          </a:p>
          <a:p>
            <a:r>
              <a:rPr lang="en-US" dirty="0" smtClean="0"/>
              <a:t>Presiding Elders should encourage collaboration with other churches in the district, facilitate shared worship experiences, and create new opportunities for joint learning, ministry, and fellowship.</a:t>
            </a:r>
          </a:p>
          <a:p>
            <a:r>
              <a:rPr lang="en-US" dirty="0" smtClean="0"/>
              <a:t>This kind of leadership is essential in helping the entire district embrace new pastors and congregations with grace and enthusiasm.</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Build Relationships and Make Initial Contact</a:t>
            </a:r>
            <a:endParaRPr lang="en-US" dirty="0"/>
          </a:p>
        </p:txBody>
      </p:sp>
      <p:sp>
        <p:nvSpPr>
          <p:cNvPr id="3" name="Content Placeholder 2"/>
          <p:cNvSpPr>
            <a:spLocks noGrp="1"/>
          </p:cNvSpPr>
          <p:nvPr>
            <p:ph sz="quarter" idx="1"/>
          </p:nvPr>
        </p:nvSpPr>
        <p:spPr/>
        <p:txBody>
          <a:bodyPr>
            <a:normAutofit/>
          </a:bodyPr>
          <a:lstStyle/>
          <a:p>
            <a:r>
              <a:rPr lang="en-US" dirty="0" smtClean="0"/>
              <a:t>Presiding Elders will take the lead in identifying and engaging Independent Churches with their respective Districts.</a:t>
            </a:r>
          </a:p>
          <a:p>
            <a:r>
              <a:rPr lang="en-US" dirty="0" smtClean="0"/>
              <a:t>This process begins with intentional relationship-building; taking time to genuinely learn about each church’s structure, leadership and ministry context.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Build Relationships . . .</a:t>
            </a:r>
            <a:endParaRPr lang="en-US" dirty="0"/>
          </a:p>
        </p:txBody>
      </p:sp>
      <p:sp>
        <p:nvSpPr>
          <p:cNvPr id="3" name="Content Placeholder 2"/>
          <p:cNvSpPr>
            <a:spLocks noGrp="1"/>
          </p:cNvSpPr>
          <p:nvPr>
            <p:ph sz="quarter" idx="1"/>
          </p:nvPr>
        </p:nvSpPr>
        <p:spPr/>
        <p:txBody>
          <a:bodyPr/>
          <a:lstStyle/>
          <a:p>
            <a:r>
              <a:rPr lang="en-US" dirty="0" smtClean="0"/>
              <a:t>Effective engagement includes visiting worship services, participating in community events, and initiating respectful, open dialogue with pastors and congregation leaders.</a:t>
            </a:r>
          </a:p>
          <a:p>
            <a:r>
              <a:rPr lang="en-US" dirty="0" smtClean="0"/>
              <a:t>The goal is to build trust and mutual understanding as the foundation for future collaboration.</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Serve as an Educator and Interpreter</a:t>
            </a:r>
            <a:endParaRPr lang="en-US" dirty="0"/>
          </a:p>
        </p:txBody>
      </p:sp>
      <p:sp>
        <p:nvSpPr>
          <p:cNvPr id="3" name="Content Placeholder 2"/>
          <p:cNvSpPr>
            <a:spLocks noGrp="1"/>
          </p:cNvSpPr>
          <p:nvPr>
            <p:ph sz="quarter" idx="1"/>
          </p:nvPr>
        </p:nvSpPr>
        <p:spPr/>
        <p:txBody>
          <a:bodyPr>
            <a:normAutofit/>
          </a:bodyPr>
          <a:lstStyle/>
          <a:p>
            <a:r>
              <a:rPr lang="en-US" dirty="0" smtClean="0"/>
              <a:t>This responsibility centers on clearly communicating the mission, theology, structure, and benefits of the AME Zion Church.</a:t>
            </a:r>
          </a:p>
          <a:p>
            <a:r>
              <a:rPr lang="en-US" dirty="0" smtClean="0"/>
              <a:t>It includes helping pastors and congregations understand the value of our connectional system, Episcopal governance and the opportunities Zion offer for fellowship, growth and shared ministry.</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Serve as Educator and Interpreter</a:t>
            </a:r>
            <a:endParaRPr lang="en-US" dirty="0"/>
          </a:p>
        </p:txBody>
      </p:sp>
      <p:sp>
        <p:nvSpPr>
          <p:cNvPr id="3" name="Content Placeholder 2"/>
          <p:cNvSpPr>
            <a:spLocks noGrp="1"/>
          </p:cNvSpPr>
          <p:nvPr>
            <p:ph sz="quarter" idx="1"/>
          </p:nvPr>
        </p:nvSpPr>
        <p:spPr/>
        <p:txBody>
          <a:bodyPr/>
          <a:lstStyle/>
          <a:p>
            <a:r>
              <a:rPr lang="en-US" dirty="0" smtClean="0"/>
              <a:t>Presiding Elders are called to guide pastors and congregations in seeing how their own values and missions align – or can be aligned with the larger vision and purpose of the AME </a:t>
            </a:r>
            <a:r>
              <a:rPr lang="en-US" smtClean="0"/>
              <a:t>Zion Church.</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Guide Churches Through the Affiliation Process</a:t>
            </a:r>
            <a:endParaRPr lang="en-US" dirty="0"/>
          </a:p>
        </p:txBody>
      </p:sp>
      <p:sp>
        <p:nvSpPr>
          <p:cNvPr id="3" name="Content Placeholder 2"/>
          <p:cNvSpPr>
            <a:spLocks noGrp="1"/>
          </p:cNvSpPr>
          <p:nvPr>
            <p:ph sz="quarter" idx="1"/>
          </p:nvPr>
        </p:nvSpPr>
        <p:spPr/>
        <p:txBody>
          <a:bodyPr>
            <a:normAutofit fontScale="92500"/>
          </a:bodyPr>
          <a:lstStyle/>
          <a:p>
            <a:r>
              <a:rPr lang="en-US" dirty="0" smtClean="0"/>
              <a:t>Presiding Elders must walk alongside churches as they journey toward affiliation  with our denomination. </a:t>
            </a:r>
          </a:p>
          <a:p>
            <a:r>
              <a:rPr lang="en-US" dirty="0" smtClean="0"/>
              <a:t>This involves providing careful guidance through each state of the process; including thorough review of all required documentation, assistance with ministerial credentialing and recognition, and oversight of administrative and legal matters.</a:t>
            </a:r>
          </a:p>
          <a:p>
            <a:r>
              <a:rPr lang="en-US" dirty="0" smtClean="0"/>
              <a:t>The goal is to ensure a smooth and seamless transition, helping each church fully understand and embrace what it means to become a part of the Zion Family.</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Provide Spiritual and Ministerial Support</a:t>
            </a:r>
            <a:endParaRPr lang="en-US" dirty="0"/>
          </a:p>
        </p:txBody>
      </p:sp>
      <p:sp>
        <p:nvSpPr>
          <p:cNvPr id="3" name="Content Placeholder 2"/>
          <p:cNvSpPr>
            <a:spLocks noGrp="1"/>
          </p:cNvSpPr>
          <p:nvPr>
            <p:ph sz="quarter" idx="1"/>
          </p:nvPr>
        </p:nvSpPr>
        <p:spPr/>
        <p:txBody>
          <a:bodyPr>
            <a:normAutofit/>
          </a:bodyPr>
          <a:lstStyle/>
          <a:p>
            <a:r>
              <a:rPr lang="en-US" dirty="0" smtClean="0"/>
              <a:t>Given the numerous challenges all churches face; spiritually, culturally, economically and emotionally, Presiding Elders must be prepared to provide Pastoral Care to incoming pastors and congregations.</a:t>
            </a:r>
          </a:p>
          <a:p>
            <a:r>
              <a:rPr lang="en-US" dirty="0" smtClean="0"/>
              <a:t>This will include mentorship, encouraging churches to participate in district gatherings, and supporting new leaders (lay and otherwise) in adapting to Zion’s expectations and opportunities.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Maintain Connection and Oversight</a:t>
            </a: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smtClean="0"/>
              <a:t>Presiding Elders will serve as the liaison or primary connection point between the new church and the broader Zion connection.</a:t>
            </a:r>
          </a:p>
          <a:p>
            <a:r>
              <a:rPr lang="en-US" dirty="0" smtClean="0"/>
              <a:t>In doing so, PEs aid in helping new churches understand how the connection works, answer questions, provide guidance and make sure the church feels supported and included in the larger body.</a:t>
            </a:r>
          </a:p>
          <a:p>
            <a:r>
              <a:rPr lang="en-US" dirty="0" smtClean="0"/>
              <a:t>This ensures accountability while also advocating for the needs and concerns of the new congregation.  This involves field activities such as site visits, regular communication and participation in church milestones, etc.</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Reporting Requirements</a:t>
            </a:r>
            <a:endParaRPr lang="en-US" dirty="0"/>
          </a:p>
        </p:txBody>
      </p:sp>
      <p:sp>
        <p:nvSpPr>
          <p:cNvPr id="3" name="Content Placeholder 2"/>
          <p:cNvSpPr>
            <a:spLocks noGrp="1"/>
          </p:cNvSpPr>
          <p:nvPr>
            <p:ph sz="quarter" idx="1"/>
          </p:nvPr>
        </p:nvSpPr>
        <p:spPr/>
        <p:txBody>
          <a:bodyPr>
            <a:normAutofit/>
          </a:bodyPr>
          <a:lstStyle/>
          <a:p>
            <a:r>
              <a:rPr lang="en-US" dirty="0" smtClean="0"/>
              <a:t>Presiding Elders will keep the Bishop informed of their progress, the challenges faced and areas identified for modification or improvement of broader outreach strategies.</a:t>
            </a:r>
          </a:p>
          <a:p>
            <a:r>
              <a:rPr lang="en-US" dirty="0" smtClean="0"/>
              <a:t>This will also help shape the district’s broader outreach appeal and offer insights into what kinds of churches are open to our vision for affiliation and the kind of support they’ll need in the process.</a:t>
            </a:r>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35</TotalTime>
  <Words>617</Words>
  <Application>Microsoft Office PowerPoint</Application>
  <PresentationFormat>On-screen Show (4:3)</PresentationFormat>
  <Paragraphs>35</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Median</vt:lpstr>
      <vt:lpstr>Role &amp; Responsibilities of Presiding Elders:  Guidance and Integration of Independent Congregations/Churches Seeking Affiliation to AME Zion Church</vt:lpstr>
      <vt:lpstr>Build Relationships and Make Initial Contact</vt:lpstr>
      <vt:lpstr>Build Relationships . . .</vt:lpstr>
      <vt:lpstr>Serve as an Educator and Interpreter</vt:lpstr>
      <vt:lpstr>Serve as Educator and Interpreter</vt:lpstr>
      <vt:lpstr>Guide Churches Through the Affiliation Process</vt:lpstr>
      <vt:lpstr>Provide Spiritual and Ministerial Support</vt:lpstr>
      <vt:lpstr>Maintain Connection and Oversight</vt:lpstr>
      <vt:lpstr>Reporting Requirements</vt:lpstr>
      <vt:lpstr>Foster Unity and Collaboration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Role &amp; Responsibilities of Presiding Elders:  Guidance and Integration of Independent Congregations/Churches Seeking Affiliation to AME Zion Church</dc:title>
  <dc:creator>Owner</dc:creator>
  <cp:lastModifiedBy>Owner</cp:lastModifiedBy>
  <cp:revision>5</cp:revision>
  <dcterms:created xsi:type="dcterms:W3CDTF">2025-11-06T18:37:08Z</dcterms:created>
  <dcterms:modified xsi:type="dcterms:W3CDTF">2025-11-06T20:46:46Z</dcterms:modified>
</cp:coreProperties>
</file>